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5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4AC4C-E2B0-F246-BC5C-8D82B624C13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BFEBB-2540-C74F-8238-7394C5E9D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1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75D4-9B53-4A4B-9D8F-45FA820ED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0B5A-E0D0-2940-A341-2F5D3E815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22007-9289-6543-9EA5-640FB41B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82A8-C413-E844-AB24-9CA6ACF1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7280-9480-9848-88F8-6AD9E408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3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EEB7-E665-374F-B025-F123CAC1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36BAF-B996-BC44-8443-225A29C97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CF7C-9926-3841-9F9B-549228BD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9AF4-9B71-BC43-9171-9C3702D0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BF308-7044-CD43-BF64-F2AD10DC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FAD84-5C38-9B41-9855-3BE176658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3C92A-93FF-DA41-BEEB-40E40BB85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CF762-C5FD-E447-AB01-35A0BEEB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3DA14-CA3D-4043-A15A-9F0B5589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0BFD0-5F57-8840-884A-FBE6E746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3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ADE0-6EF1-3C43-B630-77BF04D5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8994-BB8D-2745-8FCA-48BFA0ACB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5E1A-3E43-B843-8FAE-E912FA93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B9A6-355F-7D4C-B460-43D51E68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A1FA-F6CE-7741-A23B-CF93E4D1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002-E998-F642-9B11-A070872E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D896-361E-6E4A-BC1F-3562D2901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62CF-19D8-EB4A-91B4-E498B742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E1B39-448C-5F44-A0C6-179B41D2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02430-3FE9-664C-AE0C-DA621808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0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B1F7-A9DC-D241-95A7-CEDD47E6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7500-8EEF-BA44-95EE-B818F5CA5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95E9-6772-4343-A9EE-5B6A038A9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FA9C5-0D6F-7D42-8BED-5F2B19F0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BA89-A992-994D-8AE3-838F9232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33580-29B2-CD49-A62A-71D9230E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8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2735-D976-2C42-922C-CF9BF59B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03E-83D0-1D47-90ED-4C8CC271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F96A-860F-8343-8EEF-61F7D9318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AFFA1-A24D-5943-B822-AE925D1D5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0DB32-A8F2-7C48-8BA3-F127D8415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69959-CE89-6A45-8797-287454DB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F60C2-CAB8-4C4B-9C61-F2CA507B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36658-3DE6-454C-B1E2-599A1555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3FF2-239C-474D-B074-B6A03DED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2F08B-EE12-0F41-994E-975A1B15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E97F5-2546-1545-BBA0-554097AC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219C5-E6D5-4746-A577-A9058CB2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B8AF4-3950-804D-BA8B-58353F6C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AC939-12A3-5C42-865D-5D4CEBD8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1D085-8C89-D740-A78C-4EAC25BB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B0CF-0D5F-4F44-9534-464AC360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C4C3-2A9E-4346-9540-1C18F74B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18A3D-BBA9-0D42-B564-499EE30D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7FBFE-FD73-F742-8EA3-FF812307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73DD0-82B7-854F-A820-B9143D4E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0A96E-E6EC-8946-9C82-9ABC85FF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CBA8-EA2E-2C45-B3B4-772AA2E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6D3F8-F834-6546-A511-C2F881663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B8360-3ACD-E94F-AF67-DCEA1D3FB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16037-E700-964B-984B-C9E5A8DE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93E8C-568C-8A43-B4B4-FBB5860F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3A93E-598B-AD49-A6D2-8FA16F12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5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D3387-44BA-3D45-854D-1D493189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AFC99-5E6B-1048-AC87-BC4CDC93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8557-A019-4040-9C70-5956B1210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024C-7B46-C746-A4BB-4C617BCCE0DC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5939-4AC0-9D43-BA1A-E269ADEE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7D454-261C-3E4F-9C80-BEB8EE1BB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2ECFE-6226-6448-941B-0B9E243D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13" Type="http://schemas.openxmlformats.org/officeDocument/2006/relationships/image" Target="../media/image15.png"/><Relationship Id="rId18" Type="http://schemas.openxmlformats.org/officeDocument/2006/relationships/image" Target="../media/image19.tiff"/><Relationship Id="rId3" Type="http://schemas.openxmlformats.org/officeDocument/2006/relationships/image" Target="../media/image7.png"/><Relationship Id="rId21" Type="http://schemas.openxmlformats.org/officeDocument/2006/relationships/image" Target="../media/image22.tiff"/><Relationship Id="rId7" Type="http://schemas.openxmlformats.org/officeDocument/2006/relationships/image" Target="../media/image11.tiff"/><Relationship Id="rId12" Type="http://schemas.openxmlformats.org/officeDocument/2006/relationships/image" Target="../media/image14.png"/><Relationship Id="rId17" Type="http://schemas.openxmlformats.org/officeDocument/2006/relationships/image" Target="../media/image18.sv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4.tiff"/><Relationship Id="rId10" Type="http://schemas.openxmlformats.org/officeDocument/2006/relationships/image" Target="../media/image12.png"/><Relationship Id="rId19" Type="http://schemas.openxmlformats.org/officeDocument/2006/relationships/image" Target="../media/image20.tiff"/><Relationship Id="rId4" Type="http://schemas.openxmlformats.org/officeDocument/2006/relationships/image" Target="../media/image8.svg"/><Relationship Id="rId9" Type="http://schemas.openxmlformats.org/officeDocument/2006/relationships/image" Target="../media/image3.png"/><Relationship Id="rId1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51E5D-E741-124F-B5BA-6223B754ADF3}"/>
              </a:ext>
            </a:extLst>
          </p:cNvPr>
          <p:cNvSpPr txBox="1"/>
          <p:nvPr/>
        </p:nvSpPr>
        <p:spPr>
          <a:xfrm>
            <a:off x="2815807" y="1099263"/>
            <a:ext cx="65603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/>
              <a:t>Data</a:t>
            </a:r>
            <a:r>
              <a:rPr lang="zh-TW" altLang="en-US" sz="4800" dirty="0"/>
              <a:t> </a:t>
            </a:r>
            <a:r>
              <a:rPr lang="en-US" altLang="zh-TW" sz="4800" dirty="0"/>
              <a:t>as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Service:</a:t>
            </a:r>
          </a:p>
          <a:p>
            <a:pPr algn="ctr"/>
            <a:r>
              <a:rPr lang="en-US" altLang="zh-TW" sz="4000" dirty="0"/>
              <a:t>Model</a:t>
            </a:r>
            <a:r>
              <a:rPr lang="zh-TW" altLang="en-US" sz="4000" dirty="0"/>
              <a:t> </a:t>
            </a:r>
            <a:r>
              <a:rPr lang="en-US" altLang="zh-TW" sz="4000" dirty="0"/>
              <a:t>Serving</a:t>
            </a:r>
            <a:r>
              <a:rPr lang="zh-TW" altLang="en-US" sz="4000" dirty="0"/>
              <a:t> </a:t>
            </a:r>
            <a:r>
              <a:rPr lang="en-US" altLang="zh-TW" sz="3200" dirty="0"/>
              <a:t>&amp;</a:t>
            </a:r>
            <a:r>
              <a:rPr lang="zh-TW" altLang="en-US" sz="4000" dirty="0"/>
              <a:t> </a:t>
            </a:r>
            <a:r>
              <a:rPr lang="en-US" altLang="zh-TW" sz="4000" dirty="0"/>
              <a:t>Management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4172A-7AAB-0145-8075-A3F13920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3272" y="2986533"/>
            <a:ext cx="2619717" cy="2619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9FEA0-3BF9-9545-97A6-21675E741D6D}"/>
              </a:ext>
            </a:extLst>
          </p:cNvPr>
          <p:cNvSpPr/>
          <p:nvPr/>
        </p:nvSpPr>
        <p:spPr>
          <a:xfrm>
            <a:off x="5066838" y="5433941"/>
            <a:ext cx="205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3A6C6-A250-CD45-9303-FD46F8E4317C}"/>
              </a:ext>
            </a:extLst>
          </p:cNvPr>
          <p:cNvSpPr/>
          <p:nvPr/>
        </p:nvSpPr>
        <p:spPr>
          <a:xfrm>
            <a:off x="4449598" y="2487282"/>
            <a:ext cx="3087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Speaker: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Yu-Ting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Hsiao,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PhD</a:t>
            </a:r>
          </a:p>
        </p:txBody>
      </p:sp>
    </p:spTree>
    <p:extLst>
      <p:ext uri="{BB962C8B-B14F-4D97-AF65-F5344CB8AC3E}">
        <p14:creationId xmlns:p14="http://schemas.microsoft.com/office/powerpoint/2010/main" val="362172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66707-1F7E-0C4A-8E0F-C86D9DEF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1" r="821" b="11823"/>
          <a:stretch/>
        </p:blipFill>
        <p:spPr>
          <a:xfrm>
            <a:off x="2066926" y="784741"/>
            <a:ext cx="7191374" cy="4500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D0FA2D-31E8-B340-AE7F-3B2381B3C334}"/>
              </a:ext>
            </a:extLst>
          </p:cNvPr>
          <p:cNvSpPr/>
          <p:nvPr/>
        </p:nvSpPr>
        <p:spPr>
          <a:xfrm>
            <a:off x="128863" y="115371"/>
            <a:ext cx="3876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Before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dig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ops…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66707-1F7E-0C4A-8E0F-C86D9DEF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1" r="821" b="11823"/>
          <a:stretch/>
        </p:blipFill>
        <p:spPr>
          <a:xfrm>
            <a:off x="2066926" y="784741"/>
            <a:ext cx="7191374" cy="4500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E67AD0-E6A9-A24A-B004-B2B2DA07FF31}"/>
              </a:ext>
            </a:extLst>
          </p:cNvPr>
          <p:cNvSpPr/>
          <p:nvPr/>
        </p:nvSpPr>
        <p:spPr>
          <a:xfrm>
            <a:off x="6929438" y="4929189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D2CFD-89A3-814A-9189-C4103A44CC89}"/>
              </a:ext>
            </a:extLst>
          </p:cNvPr>
          <p:cNvSpPr/>
          <p:nvPr/>
        </p:nvSpPr>
        <p:spPr>
          <a:xfrm>
            <a:off x="8572500" y="3995739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FC7EE-E110-8341-A00A-20CC601619C8}"/>
              </a:ext>
            </a:extLst>
          </p:cNvPr>
          <p:cNvSpPr/>
          <p:nvPr/>
        </p:nvSpPr>
        <p:spPr>
          <a:xfrm>
            <a:off x="8543924" y="1472685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B3A9AF-F89A-964D-AC3D-48577E764591}"/>
              </a:ext>
            </a:extLst>
          </p:cNvPr>
          <p:cNvSpPr/>
          <p:nvPr/>
        </p:nvSpPr>
        <p:spPr>
          <a:xfrm>
            <a:off x="6958014" y="878444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226EF-CCDC-1F49-861C-BC64D906791A}"/>
              </a:ext>
            </a:extLst>
          </p:cNvPr>
          <p:cNvSpPr/>
          <p:nvPr/>
        </p:nvSpPr>
        <p:spPr>
          <a:xfrm>
            <a:off x="2496835" y="1573530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A0F1A-FEEE-8640-86CC-0ABCFC48FE89}"/>
              </a:ext>
            </a:extLst>
          </p:cNvPr>
          <p:cNvSpPr/>
          <p:nvPr/>
        </p:nvSpPr>
        <p:spPr>
          <a:xfrm>
            <a:off x="61051" y="193154"/>
            <a:ext cx="700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ops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mainly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sits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process: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3,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145669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66707-1F7E-0C4A-8E0F-C86D9DEF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1" r="821" b="11823"/>
          <a:stretch/>
        </p:blipFill>
        <p:spPr>
          <a:xfrm>
            <a:off x="2066926" y="784741"/>
            <a:ext cx="7191374" cy="4500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E67AD0-E6A9-A24A-B004-B2B2DA07FF31}"/>
              </a:ext>
            </a:extLst>
          </p:cNvPr>
          <p:cNvSpPr/>
          <p:nvPr/>
        </p:nvSpPr>
        <p:spPr>
          <a:xfrm>
            <a:off x="6929438" y="4929189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D2CFD-89A3-814A-9189-C4103A44CC89}"/>
              </a:ext>
            </a:extLst>
          </p:cNvPr>
          <p:cNvSpPr/>
          <p:nvPr/>
        </p:nvSpPr>
        <p:spPr>
          <a:xfrm>
            <a:off x="8572500" y="3995739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FC7EE-E110-8341-A00A-20CC601619C8}"/>
              </a:ext>
            </a:extLst>
          </p:cNvPr>
          <p:cNvSpPr/>
          <p:nvPr/>
        </p:nvSpPr>
        <p:spPr>
          <a:xfrm>
            <a:off x="8543924" y="1472685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B3A9AF-F89A-964D-AC3D-48577E764591}"/>
              </a:ext>
            </a:extLst>
          </p:cNvPr>
          <p:cNvSpPr/>
          <p:nvPr/>
        </p:nvSpPr>
        <p:spPr>
          <a:xfrm>
            <a:off x="6958014" y="878444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9F42E-06AF-0D46-A472-0CD0F4082CA7}"/>
              </a:ext>
            </a:extLst>
          </p:cNvPr>
          <p:cNvSpPr/>
          <p:nvPr/>
        </p:nvSpPr>
        <p:spPr>
          <a:xfrm>
            <a:off x="2496835" y="1573530"/>
            <a:ext cx="685800" cy="257175"/>
          </a:xfrm>
          <a:prstGeom prst="rect">
            <a:avLst/>
          </a:prstGeom>
          <a:solidFill>
            <a:srgbClr val="FFD96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09F9C5-A271-AB47-A590-34427985FAF5}"/>
              </a:ext>
            </a:extLst>
          </p:cNvPr>
          <p:cNvSpPr/>
          <p:nvPr/>
        </p:nvSpPr>
        <p:spPr>
          <a:xfrm>
            <a:off x="874732" y="2035392"/>
            <a:ext cx="2243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management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43C79B-A296-484D-A1F7-06234D39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54" y="1803202"/>
            <a:ext cx="651984" cy="245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859814-732F-0A44-B53F-CE509521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6" y="5212123"/>
            <a:ext cx="651984" cy="245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D045F1-1D33-3A49-AF33-B910B8AF00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5400" y="4124326"/>
            <a:ext cx="954032" cy="5048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4D13D2-FB15-5D48-8ED6-D0A5452EC477}"/>
              </a:ext>
            </a:extLst>
          </p:cNvPr>
          <p:cNvSpPr/>
          <p:nvPr/>
        </p:nvSpPr>
        <p:spPr>
          <a:xfrm>
            <a:off x="8728847" y="1850726"/>
            <a:ext cx="193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erving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restful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2F802F-A733-7144-9640-290E89C2D926}"/>
              </a:ext>
            </a:extLst>
          </p:cNvPr>
          <p:cNvSpPr/>
          <p:nvPr/>
        </p:nvSpPr>
        <p:spPr>
          <a:xfrm>
            <a:off x="6752306" y="5413890"/>
            <a:ext cx="164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registry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4F00FB-6EC6-7447-A208-BC9C55A1E4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5348" y="1007031"/>
            <a:ext cx="954032" cy="5048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C8B879-5E6B-824B-B1A7-2715B3599E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0730" y="1598314"/>
            <a:ext cx="954032" cy="5048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26B9D83-1AF1-C141-B5F1-13D22294664E}"/>
              </a:ext>
            </a:extLst>
          </p:cNvPr>
          <p:cNvSpPr/>
          <p:nvPr/>
        </p:nvSpPr>
        <p:spPr>
          <a:xfrm>
            <a:off x="8414584" y="4388405"/>
            <a:ext cx="195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image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6A952D-FB11-704E-B492-6DEF34FD370D}"/>
              </a:ext>
            </a:extLst>
          </p:cNvPr>
          <p:cNvSpPr/>
          <p:nvPr/>
        </p:nvSpPr>
        <p:spPr>
          <a:xfrm>
            <a:off x="61051" y="193154"/>
            <a:ext cx="700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ops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mainly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sits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zh-TW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process: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3,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step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378043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2AB572-E686-DF41-AA30-4CB179D6034D}"/>
              </a:ext>
            </a:extLst>
          </p:cNvPr>
          <p:cNvSpPr/>
          <p:nvPr/>
        </p:nvSpPr>
        <p:spPr>
          <a:xfrm>
            <a:off x="351631" y="1142268"/>
            <a:ext cx="5724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TW" alt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main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purpose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i="1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i="1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i="1" dirty="0">
                <a:solidFill>
                  <a:schemeClr val="bg1">
                    <a:lumMod val="50000"/>
                  </a:schemeClr>
                </a:solidFill>
              </a:rPr>
              <a:t>ops</a:t>
            </a:r>
            <a:r>
              <a:rPr lang="zh-TW" alt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to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reduce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stress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scientists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engineers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78A876-AB68-234A-B3BD-465F7F55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6930"/>
              </p:ext>
            </p:extLst>
          </p:nvPr>
        </p:nvGraphicFramePr>
        <p:xfrm>
          <a:off x="435429" y="3393003"/>
          <a:ext cx="8225293" cy="269037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4449831">
                  <a:extLst>
                    <a:ext uri="{9D8B030D-6E8A-4147-A177-3AD203B41FA5}">
                      <a16:colId xmlns:a16="http://schemas.microsoft.com/office/drawing/2014/main" val="1202078244"/>
                    </a:ext>
                  </a:extLst>
                </a:gridCol>
                <a:gridCol w="1708294">
                  <a:extLst>
                    <a:ext uri="{9D8B030D-6E8A-4147-A177-3AD203B41FA5}">
                      <a16:colId xmlns:a16="http://schemas.microsoft.com/office/drawing/2014/main" val="1033106512"/>
                    </a:ext>
                  </a:extLst>
                </a:gridCol>
                <a:gridCol w="2067168">
                  <a:extLst>
                    <a:ext uri="{9D8B030D-6E8A-4147-A177-3AD203B41FA5}">
                      <a16:colId xmlns:a16="http://schemas.microsoft.com/office/drawing/2014/main" val="2518365321"/>
                    </a:ext>
                  </a:extLst>
                </a:gridCol>
              </a:tblGrid>
              <a:tr h="3792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IS</a:t>
                      </a:r>
                      <a:r>
                        <a:rPr lang="zh-TW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00751"/>
                  </a:ext>
                </a:extLst>
              </a:tr>
              <a:tr h="654619"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Trained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model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hyperparameter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management?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(Step</a:t>
                      </a:r>
                      <a:r>
                        <a: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3)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00744"/>
                  </a:ext>
                </a:extLst>
              </a:tr>
              <a:tr h="379264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version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awareness?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(Step</a:t>
                      </a:r>
                      <a:r>
                        <a: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5)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67669"/>
                  </a:ext>
                </a:extLst>
              </a:tr>
              <a:tr h="379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Rocket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template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free?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(Step</a:t>
                      </a:r>
                      <a:r>
                        <a: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69680"/>
                  </a:ext>
                </a:extLst>
              </a:tr>
              <a:tr h="518700">
                <a:tc>
                  <a:txBody>
                    <a:bodyPr/>
                    <a:lstStyle/>
                    <a:p>
                      <a:r>
                        <a:rPr lang="en-US" altLang="zh-TW" dirty="0"/>
                        <a:t>Serving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model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for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real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time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prediction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(Step</a:t>
                      </a:r>
                      <a:r>
                        <a: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96729"/>
                  </a:ext>
                </a:extLst>
              </a:tr>
              <a:tr h="379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Serving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model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performance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monitor?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(Step</a:t>
                      </a:r>
                      <a:r>
                        <a: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8)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71115"/>
                  </a:ext>
                </a:extLst>
              </a:tr>
            </a:tbl>
          </a:graphicData>
        </a:graphic>
      </p:graphicFrame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A7EA3D24-D052-AE4F-9FC3-9D3BED9BE0D9}"/>
              </a:ext>
            </a:extLst>
          </p:cNvPr>
          <p:cNvSpPr/>
          <p:nvPr/>
        </p:nvSpPr>
        <p:spPr>
          <a:xfrm>
            <a:off x="5657854" y="3914772"/>
            <a:ext cx="285749" cy="271462"/>
          </a:xfrm>
          <a:prstGeom prst="noSmoking">
            <a:avLst>
              <a:gd name="adj" fmla="val 93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5A4335DB-D737-1745-B08B-862DC9BB8118}"/>
              </a:ext>
            </a:extLst>
          </p:cNvPr>
          <p:cNvSpPr/>
          <p:nvPr/>
        </p:nvSpPr>
        <p:spPr>
          <a:xfrm>
            <a:off x="5657854" y="4461918"/>
            <a:ext cx="285749" cy="271462"/>
          </a:xfrm>
          <a:prstGeom prst="noSmoking">
            <a:avLst>
              <a:gd name="adj" fmla="val 93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E29D7DA8-726E-0E44-83B7-EEBBE7C8D4A0}"/>
              </a:ext>
            </a:extLst>
          </p:cNvPr>
          <p:cNvSpPr/>
          <p:nvPr/>
        </p:nvSpPr>
        <p:spPr>
          <a:xfrm>
            <a:off x="7492656" y="3900485"/>
            <a:ext cx="285749" cy="285749"/>
          </a:xfrm>
          <a:prstGeom prst="donut">
            <a:avLst>
              <a:gd name="adj" fmla="val 1090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1DA3026A-922E-824F-9FA0-5F8CB203F77E}"/>
              </a:ext>
            </a:extLst>
          </p:cNvPr>
          <p:cNvSpPr/>
          <p:nvPr/>
        </p:nvSpPr>
        <p:spPr>
          <a:xfrm>
            <a:off x="7473602" y="4838702"/>
            <a:ext cx="285749" cy="285749"/>
          </a:xfrm>
          <a:prstGeom prst="donut">
            <a:avLst>
              <a:gd name="adj" fmla="val 1090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BD7F80BF-B0A2-4846-AD02-6B554762C43E}"/>
              </a:ext>
            </a:extLst>
          </p:cNvPr>
          <p:cNvSpPr/>
          <p:nvPr/>
        </p:nvSpPr>
        <p:spPr>
          <a:xfrm>
            <a:off x="7472348" y="4476202"/>
            <a:ext cx="285749" cy="285749"/>
          </a:xfrm>
          <a:prstGeom prst="donut">
            <a:avLst>
              <a:gd name="adj" fmla="val 1090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F3769BD4-C66A-514D-A54E-D45F8979E5CF}"/>
              </a:ext>
            </a:extLst>
          </p:cNvPr>
          <p:cNvSpPr/>
          <p:nvPr/>
        </p:nvSpPr>
        <p:spPr>
          <a:xfrm>
            <a:off x="5653090" y="4857209"/>
            <a:ext cx="285749" cy="271462"/>
          </a:xfrm>
          <a:prstGeom prst="noSmoking">
            <a:avLst>
              <a:gd name="adj" fmla="val 93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&quot;No&quot; Symbol 16">
            <a:extLst>
              <a:ext uri="{FF2B5EF4-FFF2-40B4-BE49-F238E27FC236}">
                <a16:creationId xmlns:a16="http://schemas.microsoft.com/office/drawing/2014/main" id="{2989F35F-16D9-8A4A-8985-A5221161A894}"/>
              </a:ext>
            </a:extLst>
          </p:cNvPr>
          <p:cNvSpPr/>
          <p:nvPr/>
        </p:nvSpPr>
        <p:spPr>
          <a:xfrm>
            <a:off x="5643562" y="5766858"/>
            <a:ext cx="285749" cy="271462"/>
          </a:xfrm>
          <a:prstGeom prst="noSmoking">
            <a:avLst>
              <a:gd name="adj" fmla="val 93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6C80E105-2C27-394D-858B-1438156C42AF}"/>
              </a:ext>
            </a:extLst>
          </p:cNvPr>
          <p:cNvSpPr/>
          <p:nvPr/>
        </p:nvSpPr>
        <p:spPr>
          <a:xfrm>
            <a:off x="7478353" y="5283025"/>
            <a:ext cx="285749" cy="285749"/>
          </a:xfrm>
          <a:prstGeom prst="donut">
            <a:avLst>
              <a:gd name="adj" fmla="val 1090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0EE8B75-A6B7-2C47-BB71-E2EFE4B616A7}"/>
              </a:ext>
            </a:extLst>
          </p:cNvPr>
          <p:cNvSpPr/>
          <p:nvPr/>
        </p:nvSpPr>
        <p:spPr>
          <a:xfrm>
            <a:off x="5641184" y="5329233"/>
            <a:ext cx="285749" cy="271463"/>
          </a:xfrm>
          <a:prstGeom prst="triangl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E590ED2D-F3B6-FA40-80C2-C222ADD50B5B}"/>
              </a:ext>
            </a:extLst>
          </p:cNvPr>
          <p:cNvSpPr/>
          <p:nvPr/>
        </p:nvSpPr>
        <p:spPr>
          <a:xfrm>
            <a:off x="7473587" y="5755881"/>
            <a:ext cx="285749" cy="285749"/>
          </a:xfrm>
          <a:prstGeom prst="donut">
            <a:avLst>
              <a:gd name="adj" fmla="val 1090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D9E2AC-8AB2-EC4D-AF6D-C50E8461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38" y="261799"/>
            <a:ext cx="5973637" cy="30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1BFA34CB-8BBF-4F4A-B601-C3357944D1E9}"/>
              </a:ext>
            </a:extLst>
          </p:cNvPr>
          <p:cNvSpPr/>
          <p:nvPr/>
        </p:nvSpPr>
        <p:spPr>
          <a:xfrm>
            <a:off x="9065221" y="5196489"/>
            <a:ext cx="2650525" cy="11465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CAA7F28-D6E9-2D4F-9906-44060893CE69}"/>
              </a:ext>
            </a:extLst>
          </p:cNvPr>
          <p:cNvSpPr/>
          <p:nvPr/>
        </p:nvSpPr>
        <p:spPr>
          <a:xfrm>
            <a:off x="4346408" y="5022895"/>
            <a:ext cx="4668999" cy="13142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3887D9-98EF-1C41-BD82-EC6EAB4395B3}"/>
              </a:ext>
            </a:extLst>
          </p:cNvPr>
          <p:cNvSpPr/>
          <p:nvPr/>
        </p:nvSpPr>
        <p:spPr>
          <a:xfrm>
            <a:off x="4347157" y="2838109"/>
            <a:ext cx="7368589" cy="23053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C4934-4B6B-F446-ADE5-25F0CFF8897C}"/>
              </a:ext>
            </a:extLst>
          </p:cNvPr>
          <p:cNvSpPr/>
          <p:nvPr/>
        </p:nvSpPr>
        <p:spPr>
          <a:xfrm>
            <a:off x="4246519" y="1011090"/>
            <a:ext cx="7469227" cy="17892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1B2008-FF42-894B-98D3-188A33AC915E}"/>
              </a:ext>
            </a:extLst>
          </p:cNvPr>
          <p:cNvSpPr/>
          <p:nvPr/>
        </p:nvSpPr>
        <p:spPr>
          <a:xfrm>
            <a:off x="4193567" y="1017806"/>
            <a:ext cx="7469227" cy="17892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E0E08B-3BC3-D94F-BA55-06F3D07D531A}"/>
              </a:ext>
            </a:extLst>
          </p:cNvPr>
          <p:cNvSpPr/>
          <p:nvPr/>
        </p:nvSpPr>
        <p:spPr>
          <a:xfrm>
            <a:off x="329165" y="1014402"/>
            <a:ext cx="3967429" cy="53227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961D44-2E5F-AA4E-9856-BF39E9976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3"/>
          <a:stretch/>
        </p:blipFill>
        <p:spPr>
          <a:xfrm>
            <a:off x="10663798" y="1612799"/>
            <a:ext cx="914400" cy="823073"/>
          </a:xfrm>
          <a:prstGeom prst="rect">
            <a:avLst/>
          </a:prstGeom>
        </p:spPr>
      </p:pic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2FE37BD5-D1E0-3145-8F47-6D194D14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198" y="1260142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06808F-54D8-894E-BF25-0C6566C2C5DB}"/>
              </a:ext>
            </a:extLst>
          </p:cNvPr>
          <p:cNvSpPr/>
          <p:nvPr/>
        </p:nvSpPr>
        <p:spPr>
          <a:xfrm>
            <a:off x="443596" y="2830426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model:</a:t>
            </a:r>
            <a:br>
              <a:rPr lang="en-US" altLang="zh-TW" dirty="0"/>
            </a:br>
            <a:endParaRPr lang="en-US" dirty="0"/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CA419C2C-C496-1D47-979F-3FF9D6412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07" y="155454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1DB10-C4CA-4449-8A52-AF6EA221BEC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9991" y="1457700"/>
            <a:ext cx="411867" cy="411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03342F-D173-F74A-9B45-8B41AA2B7F0F}"/>
              </a:ext>
            </a:extLst>
          </p:cNvPr>
          <p:cNvSpPr/>
          <p:nvPr/>
        </p:nvSpPr>
        <p:spPr>
          <a:xfrm>
            <a:off x="921760" y="360728"/>
            <a:ext cx="205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Lifecycle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Ops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513907-14CB-C042-82B3-8B351E03A01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434" y="206473"/>
            <a:ext cx="648098" cy="6480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6DC17A-EDE3-FA44-B77A-EF48780C49AB}"/>
              </a:ext>
            </a:extLst>
          </p:cNvPr>
          <p:cNvCxnSpPr>
            <a:cxnSpLocks/>
          </p:cNvCxnSpPr>
          <p:nvPr/>
        </p:nvCxnSpPr>
        <p:spPr>
          <a:xfrm>
            <a:off x="2239598" y="1734482"/>
            <a:ext cx="2074822" cy="0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D6C38-C1E2-3548-97DB-5C518818B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32" y="1227038"/>
            <a:ext cx="976313" cy="367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324957-08AF-074B-A9E4-4588E6FB851F}"/>
              </a:ext>
            </a:extLst>
          </p:cNvPr>
          <p:cNvSpPr/>
          <p:nvPr/>
        </p:nvSpPr>
        <p:spPr>
          <a:xfrm>
            <a:off x="10682809" y="1594361"/>
            <a:ext cx="914400" cy="8230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15E3D2-54BB-EE4B-95F0-F3D12B8F89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3431" y="1433715"/>
            <a:ext cx="6267849" cy="9341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CF86F9-11FF-C146-8C25-2982FA4967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9992" y="2067125"/>
            <a:ext cx="2726602" cy="2726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8279630-CC79-E642-9945-9FF21CE0A908}"/>
              </a:ext>
            </a:extLst>
          </p:cNvPr>
          <p:cNvSpPr/>
          <p:nvPr/>
        </p:nvSpPr>
        <p:spPr>
          <a:xfrm>
            <a:off x="2391652" y="1734482"/>
            <a:ext cx="169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97D715-A9BE-0744-A7DC-B85334D171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5983" y="1251766"/>
            <a:ext cx="411867" cy="4118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30CD7-692B-DA4B-9E65-66C6FCB929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160" y="3346716"/>
            <a:ext cx="3645968" cy="2074598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B153E345-06B9-E340-9EC9-D6E4DD390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65" y="1206433"/>
            <a:ext cx="914400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478B2F9-98C8-8248-A75A-4B59B42882EB}"/>
              </a:ext>
            </a:extLst>
          </p:cNvPr>
          <p:cNvSpPr/>
          <p:nvPr/>
        </p:nvSpPr>
        <p:spPr>
          <a:xfrm>
            <a:off x="839708" y="3531786"/>
            <a:ext cx="174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D93A36-65F8-684E-885B-E1C0F66EFB18}"/>
              </a:ext>
            </a:extLst>
          </p:cNvPr>
          <p:cNvSpPr/>
          <p:nvPr/>
        </p:nvSpPr>
        <p:spPr>
          <a:xfrm>
            <a:off x="839708" y="3859158"/>
            <a:ext cx="31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load</a:t>
            </a:r>
            <a:r>
              <a:rPr lang="zh-TW" altLang="en-US" dirty="0"/>
              <a:t> </a:t>
            </a:r>
            <a:r>
              <a:rPr lang="en-US" altLang="zh-TW" dirty="0"/>
              <a:t>basic</a:t>
            </a:r>
            <a:r>
              <a:rPr lang="en-US" dirty="0"/>
              <a:t> </a:t>
            </a:r>
            <a:r>
              <a:rPr lang="en-US" dirty="0" err="1"/>
              <a:t>mlflow</a:t>
            </a:r>
            <a:r>
              <a:rPr lang="zh-TW" altLang="en-US" dirty="0"/>
              <a:t> </a:t>
            </a:r>
            <a:r>
              <a:rPr lang="en-US" altLang="zh-TW" dirty="0"/>
              <a:t>parameters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BFD682-03C9-E145-8768-92E21FC5E2BF}"/>
              </a:ext>
            </a:extLst>
          </p:cNvPr>
          <p:cNvSpPr/>
          <p:nvPr/>
        </p:nvSpPr>
        <p:spPr>
          <a:xfrm>
            <a:off x="839708" y="4214387"/>
            <a:ext cx="2027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write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0C7BE2-2FD0-1449-BBEA-7EE634DD5619}"/>
              </a:ext>
            </a:extLst>
          </p:cNvPr>
          <p:cNvSpPr/>
          <p:nvPr/>
        </p:nvSpPr>
        <p:spPr>
          <a:xfrm>
            <a:off x="854638" y="4541759"/>
            <a:ext cx="283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log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hyperparameters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30C88A-5B52-F747-90F8-59E8B3834514}"/>
              </a:ext>
            </a:extLst>
          </p:cNvPr>
          <p:cNvSpPr/>
          <p:nvPr/>
        </p:nvSpPr>
        <p:spPr>
          <a:xfrm>
            <a:off x="854637" y="4893558"/>
            <a:ext cx="187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log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30D6B1-07FA-7E42-B5D4-60D7A3770FEA}"/>
              </a:ext>
            </a:extLst>
          </p:cNvPr>
          <p:cNvSpPr txBox="1"/>
          <p:nvPr/>
        </p:nvSpPr>
        <p:spPr>
          <a:xfrm>
            <a:off x="326594" y="1012322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Explorer</a:t>
            </a:r>
            <a:r>
              <a:rPr lang="zh-TW" altLang="en-US" b="1" dirty="0"/>
              <a:t> </a:t>
            </a:r>
            <a:r>
              <a:rPr lang="en-US" altLang="zh-TW" b="1" dirty="0"/>
              <a:t>node</a:t>
            </a:r>
            <a:endParaRPr lang="en-US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8D882F-E764-3149-86A3-216EE8FA7B77}"/>
              </a:ext>
            </a:extLst>
          </p:cNvPr>
          <p:cNvCxnSpPr>
            <a:cxnSpLocks/>
          </p:cNvCxnSpPr>
          <p:nvPr/>
        </p:nvCxnSpPr>
        <p:spPr>
          <a:xfrm>
            <a:off x="11187108" y="2435872"/>
            <a:ext cx="0" cy="64307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9BBFDB-C437-0348-8BA4-B6C729618B8D}"/>
              </a:ext>
            </a:extLst>
          </p:cNvPr>
          <p:cNvCxnSpPr>
            <a:cxnSpLocks/>
          </p:cNvCxnSpPr>
          <p:nvPr/>
        </p:nvCxnSpPr>
        <p:spPr>
          <a:xfrm flipH="1">
            <a:off x="7232175" y="2417433"/>
            <a:ext cx="3764436" cy="827681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B4FEAF3A-FAE4-2B4B-B5AA-2925F0144E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8112" y="3114664"/>
            <a:ext cx="2241302" cy="1871378"/>
          </a:xfrm>
          <a:prstGeom prst="rect">
            <a:avLst/>
          </a:prstGeom>
          <a:ln>
            <a:noFill/>
          </a:ln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96570AC2-2926-AC48-8766-31827E2C9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962" y="5534434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F7C3A4C-1AD1-AB4E-83E5-C42AFFB97B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8842" y="5557351"/>
            <a:ext cx="1237131" cy="72697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5F13550-42BD-354F-922B-4440DAE85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6424" y="5490040"/>
            <a:ext cx="1612045" cy="853010"/>
          </a:xfrm>
          <a:prstGeom prst="rect">
            <a:avLst/>
          </a:prstGeom>
        </p:spPr>
      </p:pic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A0784230-B377-3F4B-A8D8-00E41EC9DB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29908" y="3009572"/>
            <a:ext cx="914400" cy="9144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776C77B-88AA-E649-B998-2778A2B27B22}"/>
              </a:ext>
            </a:extLst>
          </p:cNvPr>
          <p:cNvSpPr/>
          <p:nvPr/>
        </p:nvSpPr>
        <p:spPr>
          <a:xfrm>
            <a:off x="9412522" y="4307234"/>
            <a:ext cx="2793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Write a </a:t>
            </a:r>
            <a:r>
              <a:rPr lang="en-US" dirty="0" err="1"/>
              <a:t>yaml</a:t>
            </a:r>
            <a:r>
              <a:rPr lang="en-US" dirty="0"/>
              <a:t> (</a:t>
            </a:r>
            <a:r>
              <a:rPr lang="en-US" dirty="0" err="1"/>
              <a:t>json</a:t>
            </a:r>
            <a:r>
              <a:rPr lang="en-US" dirty="0"/>
              <a:t>) file: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F42522C-5F6F-ED45-85E2-287772328F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135" y="3126356"/>
            <a:ext cx="1905000" cy="6731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91FBC77-C921-0F46-95B6-992183CDAC76}"/>
              </a:ext>
            </a:extLst>
          </p:cNvPr>
          <p:cNvSpPr/>
          <p:nvPr/>
        </p:nvSpPr>
        <p:spPr>
          <a:xfrm>
            <a:off x="5055298" y="3642207"/>
            <a:ext cx="3022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Write a </a:t>
            </a:r>
            <a:r>
              <a:rPr lang="en-US" dirty="0" err="1"/>
              <a:t>yaml</a:t>
            </a:r>
            <a:r>
              <a:rPr lang="en-US" dirty="0"/>
              <a:t> (</a:t>
            </a:r>
            <a:r>
              <a:rPr lang="en-US" dirty="0" err="1"/>
              <a:t>json</a:t>
            </a:r>
            <a:r>
              <a:rPr lang="en-US" dirty="0"/>
              <a:t>) file:</a:t>
            </a:r>
          </a:p>
          <a:p>
            <a:r>
              <a:rPr lang="en-US" dirty="0"/>
              <a:t>Create an  image and </a:t>
            </a:r>
          </a:p>
          <a:p>
            <a:r>
              <a:rPr lang="en-US" dirty="0"/>
              <a:t>register it to </a:t>
            </a:r>
            <a:r>
              <a:rPr lang="en-US" altLang="zh-TW" dirty="0"/>
              <a:t>HARBOR</a:t>
            </a:r>
            <a:r>
              <a:rPr lang="en-US" dirty="0"/>
              <a:t>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86C12FC-281A-3442-96E8-CA774E075E41}"/>
              </a:ext>
            </a:extLst>
          </p:cNvPr>
          <p:cNvSpPr/>
          <p:nvPr/>
        </p:nvSpPr>
        <p:spPr>
          <a:xfrm>
            <a:off x="6751212" y="4811010"/>
            <a:ext cx="237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 is ready to serve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093D11B-91CA-5640-A812-076D01C7FE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8776" y="2429235"/>
            <a:ext cx="396856" cy="3968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A6A3436-6FA8-A049-A940-6777470AC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32997" y="2425018"/>
            <a:ext cx="414088" cy="41408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50383C4-1D8B-4D46-8861-EFEBA2440342}"/>
              </a:ext>
            </a:extLst>
          </p:cNvPr>
          <p:cNvSpPr txBox="1"/>
          <p:nvPr/>
        </p:nvSpPr>
        <p:spPr>
          <a:xfrm>
            <a:off x="4330000" y="2839714"/>
            <a:ext cx="163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Production </a:t>
            </a:r>
            <a:r>
              <a:rPr lang="en-US" b="1" dirty="0" err="1"/>
              <a:t>env</a:t>
            </a:r>
            <a:endParaRPr lang="en-US" b="1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F88F5F-4CC0-E647-BF24-5B90BDD59979}"/>
              </a:ext>
            </a:extLst>
          </p:cNvPr>
          <p:cNvCxnSpPr>
            <a:cxnSpLocks/>
          </p:cNvCxnSpPr>
          <p:nvPr/>
        </p:nvCxnSpPr>
        <p:spPr>
          <a:xfrm flipH="1">
            <a:off x="7430383" y="4887577"/>
            <a:ext cx="2089601" cy="854440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A6457F-B088-4C49-A337-051EF10FCA77}"/>
              </a:ext>
            </a:extLst>
          </p:cNvPr>
          <p:cNvCxnSpPr>
            <a:cxnSpLocks/>
          </p:cNvCxnSpPr>
          <p:nvPr/>
        </p:nvCxnSpPr>
        <p:spPr>
          <a:xfrm>
            <a:off x="6798818" y="4541759"/>
            <a:ext cx="0" cy="112753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1D9EB2-8B1E-3A48-8A4D-9ADED28EA4A5}"/>
              </a:ext>
            </a:extLst>
          </p:cNvPr>
          <p:cNvCxnSpPr>
            <a:cxnSpLocks/>
          </p:cNvCxnSpPr>
          <p:nvPr/>
        </p:nvCxnSpPr>
        <p:spPr>
          <a:xfrm>
            <a:off x="8136571" y="5916545"/>
            <a:ext cx="2220633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Graphic 81" descr="Monitor">
            <a:extLst>
              <a:ext uri="{FF2B5EF4-FFF2-40B4-BE49-F238E27FC236}">
                <a16:creationId xmlns:a16="http://schemas.microsoft.com/office/drawing/2014/main" id="{A907ECC8-DE61-A04E-92A9-1DA839FB1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6976" y="5407496"/>
            <a:ext cx="914400" cy="9144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2FB6C-E69C-B046-B81C-91D7F4C460E2}"/>
              </a:ext>
            </a:extLst>
          </p:cNvPr>
          <p:cNvSpPr/>
          <p:nvPr/>
        </p:nvSpPr>
        <p:spPr>
          <a:xfrm>
            <a:off x="8650506" y="5557351"/>
            <a:ext cx="1192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Restful API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5C3DE50-021E-224A-8D7D-CF8A0F6815C0}"/>
              </a:ext>
            </a:extLst>
          </p:cNvPr>
          <p:cNvSpPr/>
          <p:nvPr/>
        </p:nvSpPr>
        <p:spPr>
          <a:xfrm>
            <a:off x="8750349" y="5931303"/>
            <a:ext cx="86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serving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E51952E-AE7F-E942-84AA-84CAE30A2E45}"/>
              </a:ext>
            </a:extLst>
          </p:cNvPr>
          <p:cNvCxnSpPr>
            <a:cxnSpLocks/>
          </p:cNvCxnSpPr>
          <p:nvPr/>
        </p:nvCxnSpPr>
        <p:spPr>
          <a:xfrm flipV="1">
            <a:off x="2951504" y="532241"/>
            <a:ext cx="8735666" cy="131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1F757B4-5F41-B747-BD69-B3807F58F00C}"/>
              </a:ext>
            </a:extLst>
          </p:cNvPr>
          <p:cNvCxnSpPr/>
          <p:nvPr/>
        </p:nvCxnSpPr>
        <p:spPr>
          <a:xfrm>
            <a:off x="11691370" y="530522"/>
            <a:ext cx="0" cy="4805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EB124E9E-0353-FB4F-9FC7-135E372DF43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91757" y="5630962"/>
            <a:ext cx="579964" cy="33890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AE0E3B1-E6C8-834E-8394-69180632DBE8}"/>
              </a:ext>
            </a:extLst>
          </p:cNvPr>
          <p:cNvSpPr txBox="1"/>
          <p:nvPr/>
        </p:nvSpPr>
        <p:spPr>
          <a:xfrm>
            <a:off x="9076107" y="5168305"/>
            <a:ext cx="16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Worldwide</a:t>
            </a:r>
            <a:r>
              <a:rPr lang="zh-TW" altLang="en-US" b="1" dirty="0"/>
              <a:t> </a:t>
            </a:r>
            <a:r>
              <a:rPr lang="en-US" altLang="zh-TW" b="1" dirty="0" err="1"/>
              <a:t>env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357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216</Words>
  <Application>Microsoft Macintosh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154</cp:revision>
  <dcterms:created xsi:type="dcterms:W3CDTF">2020-02-18T08:04:32Z</dcterms:created>
  <dcterms:modified xsi:type="dcterms:W3CDTF">2020-02-19T06:03:02Z</dcterms:modified>
</cp:coreProperties>
</file>